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86" r:id="rId2"/>
    <p:sldMasterId id="2147483650" r:id="rId3"/>
    <p:sldMasterId id="2147483676" r:id="rId4"/>
    <p:sldMasterId id="2147483678" r:id="rId5"/>
    <p:sldMasterId id="2147483688" r:id="rId6"/>
    <p:sldMasterId id="2147483651" r:id="rId7"/>
    <p:sldMasterId id="2147483680" r:id="rId8"/>
    <p:sldMasterId id="2147483682" r:id="rId9"/>
    <p:sldMasterId id="2147483684" r:id="rId10"/>
  </p:sldMasterIdLst>
  <p:notesMasterIdLst>
    <p:notesMasterId r:id="rId23"/>
  </p:notesMasterIdLst>
  <p:handoutMasterIdLst>
    <p:handoutMasterId r:id="rId24"/>
  </p:handoutMasterIdLst>
  <p:sldIdLst>
    <p:sldId id="257" r:id="rId11"/>
    <p:sldId id="349" r:id="rId12"/>
    <p:sldId id="347" r:id="rId13"/>
    <p:sldId id="350" r:id="rId14"/>
    <p:sldId id="351" r:id="rId15"/>
    <p:sldId id="352" r:id="rId16"/>
    <p:sldId id="354" r:id="rId17"/>
    <p:sldId id="355" r:id="rId18"/>
    <p:sldId id="356" r:id="rId19"/>
    <p:sldId id="359" r:id="rId20"/>
    <p:sldId id="357" r:id="rId21"/>
    <p:sldId id="358" r:id="rId22"/>
  </p:sldIdLst>
  <p:sldSz cx="9144000" cy="6858000" type="screen4x3"/>
  <p:notesSz cx="6797675" cy="9926638"/>
  <p:defaultTextStyle>
    <a:defPPr>
      <a:defRPr lang="pt-PT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830A7027-3544-4506-84C1-AED9B3F3A4B7}">
          <p14:sldIdLst>
            <p14:sldId id="257"/>
            <p14:sldId id="349"/>
            <p14:sldId id="347"/>
            <p14:sldId id="350"/>
            <p14:sldId id="351"/>
            <p14:sldId id="352"/>
            <p14:sldId id="354"/>
            <p14:sldId id="355"/>
            <p14:sldId id="356"/>
            <p14:sldId id="359"/>
            <p14:sldId id="357"/>
            <p14:sldId id="3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81F2"/>
    <a:srgbClr val="7A92F6"/>
    <a:srgbClr val="8077F9"/>
    <a:srgbClr val="83A0FD"/>
    <a:srgbClr val="95C4FD"/>
    <a:srgbClr val="D3C2FE"/>
    <a:srgbClr val="7FB8FD"/>
    <a:srgbClr val="63A9FD"/>
    <a:srgbClr val="1C81FC"/>
    <a:srgbClr val="8B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com Tema 1 - Destaqu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Estilo Médio 2 - Destaqu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édio 2 - Destaqu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26" autoAdjust="0"/>
    <p:restoredTop sz="86432" autoAdjust="0"/>
  </p:normalViewPr>
  <p:slideViewPr>
    <p:cSldViewPr>
      <p:cViewPr varScale="1">
        <p:scale>
          <a:sx n="72" d="100"/>
          <a:sy n="72" d="100"/>
        </p:scale>
        <p:origin x="942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46443" cy="498199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49667" y="3"/>
            <a:ext cx="2946443" cy="498199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F28FE2E6-C69B-42A1-BEE7-31D263F396F5}" type="datetimeFigureOut">
              <a:rPr lang="pt-PT" smtClean="0"/>
              <a:t>09/04/2020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4" y="9428442"/>
            <a:ext cx="2946443" cy="498199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49667" y="9428442"/>
            <a:ext cx="2946443" cy="498199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BDAEB755-EA86-4024-BC6A-88A4A27679D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50450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9" y="1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4" y="4715114"/>
            <a:ext cx="5438775" cy="446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/>
              <a:t>Clique para editar os estilos de texto do modelo global</a:t>
            </a:r>
          </a:p>
          <a:p>
            <a:pPr lvl="1"/>
            <a:r>
              <a:rPr lang="pt-PT" noProof="0"/>
              <a:t>Segundo nível</a:t>
            </a:r>
          </a:p>
          <a:p>
            <a:pPr lvl="2"/>
            <a:r>
              <a:rPr lang="pt-PT" noProof="0"/>
              <a:t>Terceiro nível</a:t>
            </a:r>
          </a:p>
          <a:p>
            <a:pPr lvl="3"/>
            <a:r>
              <a:rPr lang="pt-PT" noProof="0"/>
              <a:t>Quarto nível</a:t>
            </a:r>
          </a:p>
          <a:p>
            <a:pPr lvl="4"/>
            <a:r>
              <a:rPr lang="pt-PT" noProof="0"/>
              <a:t>Quinto nível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631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9" y="9428631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7E969E5E-279A-4390-AD0B-BBEF855F421E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44566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49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960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150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786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499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514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66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845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94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13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746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D26D80F3-7798-4D65-8986-8D95B18885E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717" y="476672"/>
            <a:ext cx="3936731" cy="19436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eaLnBrk="1" fontAlgn="base" hangingPunct="1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eaLnBrk="1" fontAlgn="base" hangingPunct="1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eaLnBrk="1" fontAlgn="base" hangingPunct="1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eaLnBrk="1" fontAlgn="base" hangingPunct="1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fontAlgn="base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fontAlgn="base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fontAlgn="base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fontAlgn="base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eaLnBrk="1" fontAlgn="base" hangingPunct="1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eaLnBrk="1" fontAlgn="base" hangingPunct="1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eaLnBrk="1" fontAlgn="base" hangingPunct="1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eaLnBrk="1" fontAlgn="base" hangingPunct="1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3"/>
          <a:stretch/>
        </p:blipFill>
        <p:spPr bwMode="auto">
          <a:xfrm flipH="1">
            <a:off x="2402" y="1800"/>
            <a:ext cx="9134475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0" y="4581128"/>
            <a:ext cx="4068000" cy="16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283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eaLnBrk="1" fontAlgn="base" hangingPunct="1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eaLnBrk="1" fontAlgn="base" hangingPunct="1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eaLnBrk="1" fontAlgn="base" hangingPunct="1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eaLnBrk="1" fontAlgn="base" hangingPunct="1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fontAlgn="base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fontAlgn="base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fontAlgn="base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fontAlgn="base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eaLnBrk="1" fontAlgn="base" hangingPunct="1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eaLnBrk="1" fontAlgn="base" hangingPunct="1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eaLnBrk="1" fontAlgn="base" hangingPunct="1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eaLnBrk="1" fontAlgn="base" hangingPunct="1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" y="1588"/>
            <a:ext cx="9134475" cy="68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F5F332B0-E834-474C-A3B4-D1AD5E2686D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624"/>
            <a:ext cx="2444400" cy="120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06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eaLnBrk="0" fontAlgn="base" hangingPunct="0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eaLnBrk="0" fontAlgn="base" hangingPunct="0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eaLnBrk="0" fontAlgn="base" hangingPunct="0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eaLnBrk="0" fontAlgn="base" hangingPunct="0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eaLnBrk="0" fontAlgn="base" hangingPunct="0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" y="1588"/>
            <a:ext cx="9134475" cy="68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871"/>
            <a:ext cx="2444400" cy="12107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eaLnBrk="0" fontAlgn="base" hangingPunct="0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eaLnBrk="0" fontAlgn="base" hangingPunct="0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eaLnBrk="0" fontAlgn="base" hangingPunct="0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eaLnBrk="0" fontAlgn="base" hangingPunct="0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eaLnBrk="0" fontAlgn="base" hangingPunct="0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" y="1588"/>
            <a:ext cx="9134475" cy="68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5390"/>
            <a:ext cx="2444400" cy="115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06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eaLnBrk="0" fontAlgn="base" hangingPunct="0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eaLnBrk="0" fontAlgn="base" hangingPunct="0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eaLnBrk="0" fontAlgn="base" hangingPunct="0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eaLnBrk="0" fontAlgn="base" hangingPunct="0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eaLnBrk="0" fontAlgn="base" hangingPunct="0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" y="1588"/>
            <a:ext cx="9134475" cy="68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624"/>
            <a:ext cx="2444400" cy="120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88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eaLnBrk="0" fontAlgn="base" hangingPunct="0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eaLnBrk="0" fontAlgn="base" hangingPunct="0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eaLnBrk="0" fontAlgn="base" hangingPunct="0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eaLnBrk="0" fontAlgn="base" hangingPunct="0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eaLnBrk="0" fontAlgn="base" hangingPunct="0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" y="1588"/>
            <a:ext cx="9134475" cy="68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720" y="15920"/>
            <a:ext cx="2232000" cy="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111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eaLnBrk="0" fontAlgn="base" hangingPunct="0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eaLnBrk="0" fontAlgn="base" hangingPunct="0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eaLnBrk="0" fontAlgn="base" hangingPunct="0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eaLnBrk="0" fontAlgn="base" hangingPunct="0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eaLnBrk="0" fontAlgn="base" hangingPunct="0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" y="1588"/>
            <a:ext cx="9134475" cy="68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334" y="17132"/>
            <a:ext cx="1800000" cy="891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eaLnBrk="0" fontAlgn="base" hangingPunct="0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eaLnBrk="0" fontAlgn="base" hangingPunct="0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eaLnBrk="0" fontAlgn="base" hangingPunct="0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eaLnBrk="0" fontAlgn="base" hangingPunct="0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eaLnBrk="0" fontAlgn="base" hangingPunct="0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" y="1588"/>
            <a:ext cx="9134475" cy="68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m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334" y="44629"/>
            <a:ext cx="1800000" cy="84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947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eaLnBrk="0" fontAlgn="base" hangingPunct="0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eaLnBrk="0" fontAlgn="base" hangingPunct="0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eaLnBrk="0" fontAlgn="base" hangingPunct="0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eaLnBrk="0" fontAlgn="base" hangingPunct="0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eaLnBrk="0" fontAlgn="base" hangingPunct="0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" y="1588"/>
            <a:ext cx="9134475" cy="68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334" y="44627"/>
            <a:ext cx="1800000" cy="88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9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5pPr>
      <a:lvl6pPr marL="208949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6pPr>
      <a:lvl7pPr marL="417898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7pPr>
      <a:lvl8pPr marL="626846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8pPr>
      <a:lvl9pPr marL="835794" algn="ctr" rtl="0" fontAlgn="base">
        <a:spcBef>
          <a:spcPct val="0"/>
        </a:spcBef>
        <a:spcAft>
          <a:spcPct val="0"/>
        </a:spcAft>
        <a:defRPr sz="201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6711" indent="-156711" algn="l" rtl="0" eaLnBrk="0" fontAlgn="base" hangingPunct="0">
        <a:spcBef>
          <a:spcPct val="20000"/>
        </a:spcBef>
        <a:spcAft>
          <a:spcPct val="0"/>
        </a:spcAft>
        <a:buChar char="•"/>
        <a:defRPr sz="1463">
          <a:solidFill>
            <a:schemeClr val="tx1"/>
          </a:solidFill>
          <a:latin typeface="+mn-lt"/>
          <a:ea typeface="+mn-ea"/>
          <a:cs typeface="+mn-cs"/>
        </a:defRPr>
      </a:lvl1pPr>
      <a:lvl2pPr marL="339542" indent="-130593" algn="l" rtl="0" eaLnBrk="0" fontAlgn="base" hangingPunct="0">
        <a:spcBef>
          <a:spcPct val="20000"/>
        </a:spcBef>
        <a:spcAft>
          <a:spcPct val="0"/>
        </a:spcAft>
        <a:buChar char="–"/>
        <a:defRPr sz="1279">
          <a:solidFill>
            <a:schemeClr val="tx1"/>
          </a:solidFill>
          <a:latin typeface="+mn-lt"/>
          <a:cs typeface="+mn-cs"/>
        </a:defRPr>
      </a:lvl2pPr>
      <a:lvl3pPr marL="522371" indent="-104475" algn="l" rtl="0" eaLnBrk="0" fontAlgn="base" hangingPunct="0">
        <a:spcBef>
          <a:spcPct val="20000"/>
        </a:spcBef>
        <a:spcAft>
          <a:spcPct val="0"/>
        </a:spcAft>
        <a:buChar char="•"/>
        <a:defRPr sz="1097">
          <a:solidFill>
            <a:schemeClr val="tx1"/>
          </a:solidFill>
          <a:latin typeface="+mn-lt"/>
          <a:cs typeface="+mn-cs"/>
        </a:defRPr>
      </a:lvl3pPr>
      <a:lvl4pPr marL="731319" indent="-104475" algn="l" rtl="0" eaLnBrk="0" fontAlgn="base" hangingPunct="0">
        <a:spcBef>
          <a:spcPct val="20000"/>
        </a:spcBef>
        <a:spcAft>
          <a:spcPct val="0"/>
        </a:spcAft>
        <a:buChar char="–"/>
        <a:defRPr sz="915">
          <a:solidFill>
            <a:schemeClr val="tx1"/>
          </a:solidFill>
          <a:latin typeface="+mn-lt"/>
          <a:cs typeface="+mn-cs"/>
        </a:defRPr>
      </a:lvl4pPr>
      <a:lvl5pPr marL="940267" indent="-104475" algn="l" rtl="0" eaLnBrk="0" fontAlgn="base" hangingPunct="0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5pPr>
      <a:lvl6pPr marL="1149217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6pPr>
      <a:lvl7pPr marL="1358165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7pPr>
      <a:lvl8pPr marL="1567111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8pPr>
      <a:lvl9pPr marL="1776060" indent="-104475" algn="l" rtl="0" fontAlgn="base">
        <a:spcBef>
          <a:spcPct val="20000"/>
        </a:spcBef>
        <a:spcAft>
          <a:spcPct val="0"/>
        </a:spcAft>
        <a:buChar char="»"/>
        <a:defRPr sz="915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1pPr>
      <a:lvl2pPr marL="208949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2pPr>
      <a:lvl3pPr marL="41789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3pPr>
      <a:lvl4pPr marL="62684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4pPr>
      <a:lvl5pPr marL="835794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5pPr>
      <a:lvl6pPr marL="1044741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0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7pPr>
      <a:lvl8pPr marL="1462638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8pPr>
      <a:lvl9pPr marL="1671586" algn="l" defTabSz="417898" rtl="0" eaLnBrk="1" latinLnBrk="0" hangingPunct="1">
        <a:defRPr sz="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4119123" y="2924944"/>
            <a:ext cx="4701349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sz="3200" dirty="0" err="1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Área</a:t>
            </a:r>
            <a:r>
              <a:rPr lang="en-GB" sz="3200" dirty="0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Fiscal</a:t>
            </a:r>
          </a:p>
          <a:p>
            <a:endParaRPr lang="en-GB" sz="3200" dirty="0">
              <a:ln w="0"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400" dirty="0" err="1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Resposta</a:t>
            </a:r>
            <a:r>
              <a:rPr lang="en-GB" sz="2400" dirty="0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400" dirty="0" err="1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imediata</a:t>
            </a:r>
            <a:r>
              <a:rPr lang="en-GB" sz="2400" dirty="0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2400" dirty="0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400" dirty="0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ao COVID-19</a:t>
            </a:r>
          </a:p>
          <a:p>
            <a:endParaRPr lang="en-GB" sz="3200" b="0" dirty="0">
              <a:ln w="0"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r>
              <a:rPr lang="en-GB" sz="2800" b="0" dirty="0" err="1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abril</a:t>
            </a:r>
            <a:r>
              <a:rPr lang="en-GB" sz="2800" b="0" dirty="0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de 2020</a:t>
            </a:r>
            <a:endParaRPr lang="pt-PT" sz="2800" b="0" dirty="0">
              <a:ln w="0"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0ED5E10E-C2A7-4504-9536-48AC028E7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" y="260648"/>
            <a:ext cx="60809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Apoio fiscal ao reforço do SNS e ao combate ao COVID-19 (4/4)</a:t>
            </a: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B4BA6003-AF5C-4384-9E50-725C2214D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4DC94E61-A7A5-40AE-850D-41DBF3355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A189D528-3D92-4DC7-948C-BFAFE223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pic>
        <p:nvPicPr>
          <p:cNvPr id="6" name="Graphic 5" descr="Heart with pulse">
            <a:extLst>
              <a:ext uri="{FF2B5EF4-FFF2-40B4-BE49-F238E27FC236}">
                <a16:creationId xmlns:a16="http://schemas.microsoft.com/office/drawing/2014/main" id="{23846917-8FC0-4B1C-A937-0A1803800A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93509" y="1196752"/>
            <a:ext cx="687003" cy="687003"/>
          </a:xfrm>
          <a:prstGeom prst="rect">
            <a:avLst/>
          </a:prstGeom>
        </p:spPr>
      </p:pic>
      <p:sp>
        <p:nvSpPr>
          <p:cNvPr id="7" name="Text Box 9">
            <a:extLst>
              <a:ext uri="{FF2B5EF4-FFF2-40B4-BE49-F238E27FC236}">
                <a16:creationId xmlns:a16="http://schemas.microsoft.com/office/drawing/2014/main" id="{8A975127-8783-48BD-BF5E-7EA21E379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060848"/>
            <a:ext cx="167233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15. Aplicação do Estatuto do Mecenato aos donativos para os SPMS e hospitais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8257D117-985A-4C31-9407-0B19FF720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060848"/>
            <a:ext cx="468052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Reconhecimento excecional de elegibilidade de donativos </a:t>
            </a:r>
            <a:r>
              <a:rPr lang="pt-PT" altLang="pt-PT" sz="1600" dirty="0"/>
              <a:t>aos Serviços Partilhados do Ministério da Saúde (SPMS) e às entidades hospitalares, enquanto durar o período de emergência</a:t>
            </a:r>
            <a:endParaRPr lang="pt-PT" altLang="pt-PT" sz="1600" b="1" dirty="0"/>
          </a:p>
          <a:p>
            <a:endParaRPr lang="pt-PT" altLang="pt-PT" sz="1600" b="1" dirty="0"/>
          </a:p>
          <a:p>
            <a:r>
              <a:rPr lang="pt-PT" altLang="pt-PT" sz="1600" b="1" dirty="0"/>
              <a:t>Aplicação</a:t>
            </a:r>
            <a:r>
              <a:rPr lang="pt-PT" altLang="pt-PT" sz="1600" dirty="0"/>
              <a:t> </a:t>
            </a:r>
            <a:r>
              <a:rPr lang="pt-PT" altLang="pt-PT" sz="1600" b="1" dirty="0"/>
              <a:t>da majoração de 40% </a:t>
            </a:r>
            <a:r>
              <a:rPr lang="pt-PT" altLang="pt-PT" sz="1600" dirty="0"/>
              <a:t>prevista no Estatuto do Mecenato aos donativos entregues aos SPMS e às entidades hospitalares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E04ED16A-B8F9-4C88-955B-540DFAACB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060848"/>
            <a:ext cx="1672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 n.º 137/2020-XXII, do SEAF</a:t>
            </a:r>
          </a:p>
        </p:txBody>
      </p:sp>
    </p:spTree>
    <p:extLst>
      <p:ext uri="{BB962C8B-B14F-4D97-AF65-F5344CB8AC3E}">
        <p14:creationId xmlns:p14="http://schemas.microsoft.com/office/powerpoint/2010/main" val="2793702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FB6A5D82-3F24-4832-9C2A-AAEF339C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" y="260648"/>
            <a:ext cx="63689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Gestão excecional do contencioso tributário e de processos em curso</a:t>
            </a: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A8CCD536-2643-4761-AC91-C8E85C136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C68B5E16-A31F-40F8-BA0F-3E34A871A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4386EFF9-8D4F-48CF-AEAC-981A27336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79E206A5-9FA3-488B-888D-3BF6DFD67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89" y="2068803"/>
            <a:ext cx="1672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16. Suspensão dos processos executivos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E7CC55B0-4A88-451B-8FD3-98607D9C1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052936"/>
            <a:ext cx="475252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500" b="1" dirty="0"/>
              <a:t>Suspensão dos processos de execução fiscal </a:t>
            </a:r>
            <a:r>
              <a:rPr lang="pt-PT" altLang="pt-PT" sz="1500" dirty="0"/>
              <a:t>até 30 de junho de 2020, que estejam em curso ou que venham a ser instaurados pela AT, que inclui a suspensão das penhoras de vencimentos por dívidas fiscais em processo executivo e planos prestacionais definidos no âmbito de processo executivo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C937AC99-7DC4-4846-B2D6-E2ECEFB1A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060848"/>
            <a:ext cx="167233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500" dirty="0"/>
              <a:t>Lei n.º1-A/2020 e Decreto-Lei n.º10-F/2020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90A29E1-8944-46AF-8E39-36847FCE5AE0}"/>
              </a:ext>
            </a:extLst>
          </p:cNvPr>
          <p:cNvCxnSpPr/>
          <p:nvPr/>
        </p:nvCxnSpPr>
        <p:spPr bwMode="auto">
          <a:xfrm>
            <a:off x="163360" y="3572184"/>
            <a:ext cx="8683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 Box 9">
            <a:extLst>
              <a:ext uri="{FF2B5EF4-FFF2-40B4-BE49-F238E27FC236}">
                <a16:creationId xmlns:a16="http://schemas.microsoft.com/office/drawing/2014/main" id="{6D027F26-10F3-423C-95A2-5D75265A7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89" y="3678123"/>
            <a:ext cx="1672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17. Suspensão da caducidade e prescrição</a:t>
            </a: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7812BA23-083C-4107-9FDA-1F0F9A1C3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3678124"/>
            <a:ext cx="446449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500" b="1" dirty="0"/>
              <a:t>Suspensão da caducidade e prescrição </a:t>
            </a:r>
            <a:r>
              <a:rPr lang="pt-PT" altLang="pt-PT" sz="1500" dirty="0"/>
              <a:t>de todos os procedimentos e processos até ao termo da situação excecional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F39F3D8A-8815-4795-ADF6-75FAFBB47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3739870"/>
            <a:ext cx="167233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500" dirty="0"/>
              <a:t>Lei n.º1-A/2020</a:t>
            </a:r>
          </a:p>
        </p:txBody>
      </p:sp>
      <p:pic>
        <p:nvPicPr>
          <p:cNvPr id="14" name="Graphic 13" descr="Bank">
            <a:extLst>
              <a:ext uri="{FF2B5EF4-FFF2-40B4-BE49-F238E27FC236}">
                <a16:creationId xmlns:a16="http://schemas.microsoft.com/office/drawing/2014/main" id="{C0551FB1-9DB6-4700-96F7-B4F6B33FA2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19452" y="1203695"/>
            <a:ext cx="624548" cy="624548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8851150-7003-49CC-B604-8F910E149489}"/>
              </a:ext>
            </a:extLst>
          </p:cNvPr>
          <p:cNvCxnSpPr/>
          <p:nvPr/>
        </p:nvCxnSpPr>
        <p:spPr bwMode="auto">
          <a:xfrm>
            <a:off x="148388" y="4653136"/>
            <a:ext cx="8683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 Box 9">
            <a:extLst>
              <a:ext uri="{FF2B5EF4-FFF2-40B4-BE49-F238E27FC236}">
                <a16:creationId xmlns:a16="http://schemas.microsoft.com/office/drawing/2014/main" id="{91392BBF-313C-4E26-A62A-BEEDE92FE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89" y="4774027"/>
            <a:ext cx="181635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18. Suspensão dos processos e procedimentos em curso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A0D3AFCC-7001-4777-A618-CCD5BD465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4759984"/>
            <a:ext cx="489654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500" b="1" dirty="0"/>
              <a:t>Suspensão dos prazos </a:t>
            </a:r>
            <a:r>
              <a:rPr lang="pt-PT" altLang="pt-PT" sz="1500" dirty="0"/>
              <a:t>para a prática de atos por particulares em procedimentos tributários relativos </a:t>
            </a:r>
            <a:r>
              <a:rPr lang="pt-PT" sz="1500" dirty="0"/>
              <a:t>atos de interposição de impugnação judicial, reclamação graciosa, recurso hierárquico, ou outros procedimentos de idêntica natureza, bem como os atos processuais ou procedimentais subsequentes àqueles.</a:t>
            </a:r>
            <a:r>
              <a:rPr lang="pt-PT" altLang="pt-PT" sz="1500" dirty="0"/>
              <a:t> </a:t>
            </a:r>
          </a:p>
        </p:txBody>
      </p:sp>
      <p:sp>
        <p:nvSpPr>
          <p:cNvPr id="19" name="Text Box 9">
            <a:extLst>
              <a:ext uri="{FF2B5EF4-FFF2-40B4-BE49-F238E27FC236}">
                <a16:creationId xmlns:a16="http://schemas.microsoft.com/office/drawing/2014/main" id="{723AE448-6DCA-4B3D-B051-764CA8F78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4836928"/>
            <a:ext cx="16723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500" dirty="0"/>
              <a:t>Lei n.º1-A/2020 e Lei n.º 4-A/2020</a:t>
            </a:r>
          </a:p>
        </p:txBody>
      </p:sp>
    </p:spTree>
    <p:extLst>
      <p:ext uri="{BB962C8B-B14F-4D97-AF65-F5344CB8AC3E}">
        <p14:creationId xmlns:p14="http://schemas.microsoft.com/office/powerpoint/2010/main" val="1189988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FB6A5D82-3F24-4832-9C2A-AAEF339C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" y="447055"/>
            <a:ext cx="63689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Outras medidas de resposta imediata</a:t>
            </a: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A8CCD536-2643-4761-AC91-C8E85C136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C68B5E16-A31F-40F8-BA0F-3E34A871A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4386EFF9-8D4F-48CF-AEAC-981A27336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pic>
        <p:nvPicPr>
          <p:cNvPr id="20" name="Graphic 19" descr="Gears">
            <a:extLst>
              <a:ext uri="{FF2B5EF4-FFF2-40B4-BE49-F238E27FC236}">
                <a16:creationId xmlns:a16="http://schemas.microsoft.com/office/drawing/2014/main" id="{EB1572F2-C7F8-4F50-8B9C-B3787EE5F7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12741" y="1222152"/>
            <a:ext cx="567771" cy="567771"/>
          </a:xfrm>
          <a:prstGeom prst="rect">
            <a:avLst/>
          </a:prstGeom>
        </p:spPr>
      </p:pic>
      <p:sp>
        <p:nvSpPr>
          <p:cNvPr id="21" name="Text Box 9">
            <a:extLst>
              <a:ext uri="{FF2B5EF4-FFF2-40B4-BE49-F238E27FC236}">
                <a16:creationId xmlns:a16="http://schemas.microsoft.com/office/drawing/2014/main" id="{A8E7D042-3FC0-438C-90E0-1F21A671C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060848"/>
            <a:ext cx="174434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19. Regras relativas ao Imposto do Selo nas moratórias</a:t>
            </a:r>
          </a:p>
        </p:txBody>
      </p:sp>
      <p:sp>
        <p:nvSpPr>
          <p:cNvPr id="22" name="Text Box 9">
            <a:extLst>
              <a:ext uri="{FF2B5EF4-FFF2-40B4-BE49-F238E27FC236}">
                <a16:creationId xmlns:a16="http://schemas.microsoft.com/office/drawing/2014/main" id="{3F081B48-EB84-474E-AF67-A07DB5A2E9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060848"/>
            <a:ext cx="4824536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Isenção de IS </a:t>
            </a:r>
            <a:r>
              <a:rPr lang="pt-PT" altLang="pt-PT" sz="1600" dirty="0"/>
              <a:t>nas moratória de créditos aprovados pelo Decreto-Lei n.º 10-J/2020, quando não impliquem uma alteração do escalão de imposto.</a:t>
            </a:r>
          </a:p>
          <a:p>
            <a:endParaRPr lang="pt-PT" altLang="pt-PT" sz="1600" dirty="0"/>
          </a:p>
          <a:p>
            <a:r>
              <a:rPr lang="pt-PT" altLang="pt-PT" sz="1600" dirty="0"/>
              <a:t>Nas </a:t>
            </a:r>
            <a:r>
              <a:rPr lang="pt-PT" altLang="pt-PT" sz="1600" b="1" dirty="0"/>
              <a:t>restantes situações</a:t>
            </a:r>
            <a:r>
              <a:rPr lang="pt-PT" altLang="pt-PT" sz="1600" dirty="0"/>
              <a:t>, aplicar-se-á apenas o diferencial entre a taxa inicial e aquela que resulta da moratória.</a:t>
            </a:r>
          </a:p>
        </p:txBody>
      </p:sp>
      <p:sp>
        <p:nvSpPr>
          <p:cNvPr id="23" name="Text Box 9">
            <a:extLst>
              <a:ext uri="{FF2B5EF4-FFF2-40B4-BE49-F238E27FC236}">
                <a16:creationId xmlns:a16="http://schemas.microsoft.com/office/drawing/2014/main" id="{5FC9B896-C8E3-425D-9FEC-C75D2545C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060848"/>
            <a:ext cx="1672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 n.º 138/2020-XXII, do SEAF</a:t>
            </a:r>
          </a:p>
        </p:txBody>
      </p:sp>
    </p:spTree>
    <p:extLst>
      <p:ext uri="{BB962C8B-B14F-4D97-AF65-F5344CB8AC3E}">
        <p14:creationId xmlns:p14="http://schemas.microsoft.com/office/powerpoint/2010/main" val="1842890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>
            <a:extLst>
              <a:ext uri="{FF2B5EF4-FFF2-40B4-BE49-F238E27FC236}">
                <a16:creationId xmlns:a16="http://schemas.microsoft.com/office/drawing/2014/main" id="{7000012F-4960-4D49-8410-65756AFBC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1677969"/>
            <a:ext cx="73448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sz="1800" b="1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Flexibilização do pagamento de impostos no 2º trimestre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0FDA7EA3-BA9E-435D-81DB-BAF334227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286" y="260648"/>
            <a:ext cx="629092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Resposta imediata ao COVID-19 está assente em 5 eixos 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653AE3E8-7CB0-4A56-8910-448F76B06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3" y="2492896"/>
            <a:ext cx="67687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sz="1800" b="1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Adaptação do calendário fiscal, simplificação e flexibilidade no cumprimento de obrigações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6DD29300-37EC-4693-83B0-CB794BA28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3" y="3586562"/>
            <a:ext cx="65527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sz="1800" b="1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Apoio fiscal ao reforço do SNS e ao combate ao COVID-19</a:t>
            </a: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C55768A4-9376-4D9F-8BE9-E1E5B13FD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3" y="4522666"/>
            <a:ext cx="67687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sz="1800" b="1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Gestão excecional do contencioso tributário e de processos em curso</a:t>
            </a: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3D998C1F-F9AF-4A35-AAF9-47650A98C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5674794"/>
            <a:ext cx="73448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sz="1800" b="1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Outras medidas de resposta imediata</a:t>
            </a:r>
          </a:p>
        </p:txBody>
      </p:sp>
      <p:pic>
        <p:nvPicPr>
          <p:cNvPr id="14" name="Graphic 13" descr="Handshake">
            <a:extLst>
              <a:ext uri="{FF2B5EF4-FFF2-40B4-BE49-F238E27FC236}">
                <a16:creationId xmlns:a16="http://schemas.microsoft.com/office/drawing/2014/main" id="{F149C6F6-D5AB-4B31-A156-04DB849BF8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9551" y="1484784"/>
            <a:ext cx="755703" cy="755703"/>
          </a:xfrm>
          <a:prstGeom prst="rect">
            <a:avLst/>
          </a:prstGeom>
        </p:spPr>
      </p:pic>
      <p:pic>
        <p:nvPicPr>
          <p:cNvPr id="16" name="Graphic 15" descr="Daily calendar">
            <a:extLst>
              <a:ext uri="{FF2B5EF4-FFF2-40B4-BE49-F238E27FC236}">
                <a16:creationId xmlns:a16="http://schemas.microsoft.com/office/drawing/2014/main" id="{E851221B-16E8-4ABE-86F3-D2496B662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9552" y="2456048"/>
            <a:ext cx="755703" cy="755703"/>
          </a:xfrm>
          <a:prstGeom prst="rect">
            <a:avLst/>
          </a:prstGeom>
        </p:spPr>
      </p:pic>
      <p:pic>
        <p:nvPicPr>
          <p:cNvPr id="18" name="Graphic 17" descr="Heart with pulse">
            <a:extLst>
              <a:ext uri="{FF2B5EF4-FFF2-40B4-BE49-F238E27FC236}">
                <a16:creationId xmlns:a16="http://schemas.microsoft.com/office/drawing/2014/main" id="{021D64C4-231F-4FE4-BCE3-DCF1530BB2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0" y="3429000"/>
            <a:ext cx="755703" cy="755703"/>
          </a:xfrm>
          <a:prstGeom prst="rect">
            <a:avLst/>
          </a:prstGeom>
        </p:spPr>
      </p:pic>
      <p:pic>
        <p:nvPicPr>
          <p:cNvPr id="20" name="Graphic 19" descr="Bank">
            <a:extLst>
              <a:ext uri="{FF2B5EF4-FFF2-40B4-BE49-F238E27FC236}">
                <a16:creationId xmlns:a16="http://schemas.microsoft.com/office/drawing/2014/main" id="{3534F206-0250-4D37-B11C-EF40D0599B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2552" y="4473497"/>
            <a:ext cx="755703" cy="755703"/>
          </a:xfrm>
          <a:prstGeom prst="rect">
            <a:avLst/>
          </a:prstGeom>
        </p:spPr>
      </p:pic>
      <p:pic>
        <p:nvPicPr>
          <p:cNvPr id="22" name="Graphic 21" descr="Gears">
            <a:extLst>
              <a:ext uri="{FF2B5EF4-FFF2-40B4-BE49-F238E27FC236}">
                <a16:creationId xmlns:a16="http://schemas.microsoft.com/office/drawing/2014/main" id="{0B815C7E-65C1-440C-9478-A5F37EA674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9550" y="5481609"/>
            <a:ext cx="755703" cy="75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39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AC0974CA-D974-4949-9C4C-8361F62B3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60648"/>
            <a:ext cx="628084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Flexibilização do pagamento de impostos no 2º trimestre</a:t>
            </a: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EFE9DBBC-7210-40B1-9864-0D4E6D0C2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9DEB7D83-F102-4F51-ACFA-DD9F6F146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BBAA85CC-7B76-4665-9F68-EF9FF6E09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EC1095EE-1368-48F8-BAD0-24B17BF0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060848"/>
            <a:ext cx="160032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1. Pagamento fracionado das retenções </a:t>
            </a:r>
            <a:br>
              <a:rPr lang="pt-PT" altLang="pt-PT" sz="1600" b="1" dirty="0">
                <a:solidFill>
                  <a:srgbClr val="0070C0"/>
                </a:solidFill>
              </a:rPr>
            </a:br>
            <a:r>
              <a:rPr lang="pt-PT" altLang="pt-PT" sz="1600" b="1" dirty="0">
                <a:solidFill>
                  <a:srgbClr val="0070C0"/>
                </a:solidFill>
              </a:rPr>
              <a:t>na fonte de </a:t>
            </a:r>
            <a:br>
              <a:rPr lang="pt-PT" altLang="pt-PT" sz="1600" b="1" dirty="0">
                <a:solidFill>
                  <a:srgbClr val="0070C0"/>
                </a:solidFill>
              </a:rPr>
            </a:br>
            <a:r>
              <a:rPr lang="pt-PT" altLang="pt-PT" sz="1600" b="1" dirty="0">
                <a:solidFill>
                  <a:srgbClr val="0070C0"/>
                </a:solidFill>
              </a:rPr>
              <a:t>IRC e IRS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3BBA4F36-8B96-456C-892F-85705FA14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060848"/>
            <a:ext cx="482453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Empresas poderão entregar as retenções na fonte de IRC e IRS do 2º trimestre em </a:t>
            </a:r>
            <a:r>
              <a:rPr lang="pt-PT" altLang="pt-PT" sz="1600" b="1" dirty="0"/>
              <a:t>planos prestacionais sem juros</a:t>
            </a:r>
            <a:r>
              <a:rPr lang="pt-PT" altLang="pt-PT" sz="1600" dirty="0"/>
              <a:t> de 3 ou 6 meses</a:t>
            </a:r>
          </a:p>
          <a:p>
            <a:endParaRPr lang="pt-PT" altLang="pt-PT" sz="1600" dirty="0"/>
          </a:p>
          <a:p>
            <a:r>
              <a:rPr lang="pt-PT" altLang="pt-PT" sz="1600" dirty="0"/>
              <a:t>São elegíveis </a:t>
            </a:r>
            <a:r>
              <a:rPr lang="pt-PT" altLang="pt-PT" sz="1600" b="1" dirty="0"/>
              <a:t>todas as empresas com faturação até 10M€</a:t>
            </a:r>
            <a:r>
              <a:rPr lang="pt-PT" altLang="pt-PT" sz="1600" dirty="0"/>
              <a:t> e ainda, das restantes, todas</a:t>
            </a:r>
            <a:r>
              <a:rPr lang="pt-PT" altLang="pt-PT" sz="1600" b="1" dirty="0"/>
              <a:t> </a:t>
            </a:r>
            <a:r>
              <a:rPr lang="pt-PT" altLang="pt-PT" sz="1600" dirty="0"/>
              <a:t>as que registarem quedas de faturação </a:t>
            </a:r>
            <a:r>
              <a:rPr lang="pt-PT" altLang="pt-PT" sz="1600" b="1" dirty="0"/>
              <a:t>superiores a 20%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8D32879C-3507-4B79-BAFD-02FBF4E40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060848"/>
            <a:ext cx="15283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Decreto-Lei</a:t>
            </a:r>
            <a:br>
              <a:rPr lang="pt-PT" altLang="pt-PT" sz="1600" dirty="0"/>
            </a:br>
            <a:r>
              <a:rPr lang="pt-PT" altLang="pt-PT" sz="1600" dirty="0"/>
              <a:t>n.º 10-F/2020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D73986-0AAF-47B5-B147-5D7692DA9061}"/>
              </a:ext>
            </a:extLst>
          </p:cNvPr>
          <p:cNvCxnSpPr/>
          <p:nvPr/>
        </p:nvCxnSpPr>
        <p:spPr bwMode="auto">
          <a:xfrm>
            <a:off x="153286" y="4221088"/>
            <a:ext cx="8683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 Box 9">
            <a:extLst>
              <a:ext uri="{FF2B5EF4-FFF2-40B4-BE49-F238E27FC236}">
                <a16:creationId xmlns:a16="http://schemas.microsoft.com/office/drawing/2014/main" id="{4D1D2651-D6D1-49FE-A126-5EAF84802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4368006"/>
            <a:ext cx="482453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Empresas poderão entregar o IVA do 2º trimestre (mensal ou trimestral) em </a:t>
            </a:r>
            <a:r>
              <a:rPr lang="pt-PT" altLang="pt-PT" sz="1600" b="1" dirty="0"/>
              <a:t>planos prestacionais sem juros</a:t>
            </a:r>
            <a:r>
              <a:rPr lang="pt-PT" altLang="pt-PT" sz="1600" dirty="0"/>
              <a:t> de 3 ou 6 meses</a:t>
            </a:r>
          </a:p>
          <a:p>
            <a:endParaRPr lang="pt-PT" altLang="pt-PT" sz="1600" dirty="0"/>
          </a:p>
          <a:p>
            <a:r>
              <a:rPr lang="pt-PT" altLang="pt-PT" sz="1600" dirty="0"/>
              <a:t>São elegíveis </a:t>
            </a:r>
            <a:r>
              <a:rPr lang="pt-PT" altLang="pt-PT" sz="1600" b="1" dirty="0"/>
              <a:t>todas as empresas com faturação até 10M€</a:t>
            </a:r>
            <a:r>
              <a:rPr lang="pt-PT" altLang="pt-PT" sz="1600" dirty="0"/>
              <a:t> e ainda, das restantes, todas</a:t>
            </a:r>
            <a:r>
              <a:rPr lang="pt-PT" altLang="pt-PT" sz="1600" b="1" dirty="0"/>
              <a:t> </a:t>
            </a:r>
            <a:r>
              <a:rPr lang="pt-PT" altLang="pt-PT" sz="1600" dirty="0"/>
              <a:t>as que registarem quedas de faturação </a:t>
            </a:r>
            <a:r>
              <a:rPr lang="pt-PT" altLang="pt-PT" sz="1600" b="1" dirty="0"/>
              <a:t>superiores a 20%</a:t>
            </a:r>
          </a:p>
        </p:txBody>
      </p:sp>
      <p:sp>
        <p:nvSpPr>
          <p:cNvPr id="19" name="Text Box 9">
            <a:extLst>
              <a:ext uri="{FF2B5EF4-FFF2-40B4-BE49-F238E27FC236}">
                <a16:creationId xmlns:a16="http://schemas.microsoft.com/office/drawing/2014/main" id="{BA9BCFF2-DE55-4B7E-8FF1-D09D746E7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4374127"/>
            <a:ext cx="15283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Decreto-Lei</a:t>
            </a:r>
            <a:br>
              <a:rPr lang="pt-PT" altLang="pt-PT" sz="1600" dirty="0"/>
            </a:br>
            <a:r>
              <a:rPr lang="pt-PT" altLang="pt-PT" sz="1600" dirty="0"/>
              <a:t>n.º 10-F/2020</a:t>
            </a:r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06935BE8-B071-46DC-93C1-5442588E4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4358738"/>
            <a:ext cx="15283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2. Pagamento fracionado do IVA </a:t>
            </a:r>
          </a:p>
        </p:txBody>
      </p:sp>
      <p:pic>
        <p:nvPicPr>
          <p:cNvPr id="21" name="Graphic 20" descr="Handshake">
            <a:extLst>
              <a:ext uri="{FF2B5EF4-FFF2-40B4-BE49-F238E27FC236}">
                <a16:creationId xmlns:a16="http://schemas.microsoft.com/office/drawing/2014/main" id="{F51039DD-348C-4C97-9C6B-00D0C5DC9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1089121"/>
            <a:ext cx="755703" cy="75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3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AC0974CA-D974-4949-9C4C-8361F62B3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" y="260648"/>
            <a:ext cx="68569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Adaptação do calendário fiscal, simplificação e flexibilidade no cumprimento de obrigações (1/3)</a:t>
            </a:r>
            <a:endParaRPr lang="pt-PT" sz="2400" b="0" dirty="0">
              <a:ln w="0"/>
              <a:highlight>
                <a:srgbClr val="FFFF00"/>
              </a:highligh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EFE9DBBC-7210-40B1-9864-0D4E6D0C2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9DEB7D83-F102-4F51-ACFA-DD9F6F146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BBAA85CC-7B76-4665-9F68-EF9FF6E09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EC1095EE-1368-48F8-BAD0-24B17BF0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060848"/>
            <a:ext cx="17443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3. Prorrogação dos prazos </a:t>
            </a:r>
            <a:br>
              <a:rPr lang="pt-PT" altLang="pt-PT" sz="1600" b="1" dirty="0">
                <a:solidFill>
                  <a:srgbClr val="0070C0"/>
                </a:solidFill>
              </a:rPr>
            </a:br>
            <a:r>
              <a:rPr lang="pt-PT" altLang="pt-PT" sz="1600" b="1" dirty="0">
                <a:solidFill>
                  <a:srgbClr val="0070C0"/>
                </a:solidFill>
              </a:rPr>
              <a:t>das obrigações de IRC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3BBA4F36-8B96-456C-892F-85705FA14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060848"/>
            <a:ext cx="4824536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Adiamento do PEC</a:t>
            </a:r>
            <a:r>
              <a:rPr lang="pt-PT" altLang="pt-PT" sz="1600" baseline="30000" dirty="0"/>
              <a:t>1</a:t>
            </a:r>
            <a:r>
              <a:rPr lang="pt-PT" altLang="pt-PT" sz="1600" dirty="0"/>
              <a:t>, sem penalidades, de 31/março para </a:t>
            </a:r>
            <a:r>
              <a:rPr lang="pt-PT" altLang="pt-PT" sz="1600" b="1" dirty="0"/>
              <a:t>30/junho</a:t>
            </a:r>
          </a:p>
          <a:p>
            <a:endParaRPr lang="pt-PT" altLang="pt-PT" sz="800" dirty="0"/>
          </a:p>
          <a:p>
            <a:r>
              <a:rPr lang="pt-PT" altLang="pt-PT" sz="1600" dirty="0"/>
              <a:t>Adiamento da Modelo 22, sem penalidades, de 31/maio para </a:t>
            </a:r>
            <a:r>
              <a:rPr lang="pt-PT" altLang="pt-PT" sz="1600" b="1" dirty="0"/>
              <a:t>31/julho</a:t>
            </a:r>
          </a:p>
          <a:p>
            <a:endParaRPr lang="pt-PT" altLang="pt-PT" sz="800" dirty="0"/>
          </a:p>
          <a:p>
            <a:r>
              <a:rPr lang="pt-PT" altLang="pt-PT" sz="1600" dirty="0"/>
              <a:t>Adiamento do PPC</a:t>
            </a:r>
            <a:r>
              <a:rPr lang="pt-PT" altLang="pt-PT" sz="1600" baseline="30000" dirty="0"/>
              <a:t>2</a:t>
            </a:r>
            <a:r>
              <a:rPr lang="pt-PT" altLang="pt-PT" sz="1600" dirty="0"/>
              <a:t> e do PAC</a:t>
            </a:r>
            <a:r>
              <a:rPr lang="pt-PT" altLang="pt-PT" sz="1600" baseline="30000" dirty="0"/>
              <a:t>3</a:t>
            </a:r>
            <a:r>
              <a:rPr lang="pt-PT" altLang="pt-PT" sz="1600" dirty="0"/>
              <a:t>, sem penalidades, de 31/julho para </a:t>
            </a:r>
            <a:r>
              <a:rPr lang="pt-PT" altLang="pt-PT" sz="1600" b="1" dirty="0"/>
              <a:t>31/agosto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8D32879C-3507-4B79-BAFD-02FBF4E40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060848"/>
            <a:ext cx="1672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 n.º 104/2020-XXII, do SEAF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D73986-0AAF-47B5-B147-5D7692DA9061}"/>
              </a:ext>
            </a:extLst>
          </p:cNvPr>
          <p:cNvCxnSpPr/>
          <p:nvPr/>
        </p:nvCxnSpPr>
        <p:spPr bwMode="auto">
          <a:xfrm>
            <a:off x="153286" y="3861048"/>
            <a:ext cx="8683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4" name="Graphic 13" descr="Daily calendar">
            <a:extLst>
              <a:ext uri="{FF2B5EF4-FFF2-40B4-BE49-F238E27FC236}">
                <a16:creationId xmlns:a16="http://schemas.microsoft.com/office/drawing/2014/main" id="{29480908-500E-4CD5-932C-F5DC4F6E7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24736" y="1196752"/>
            <a:ext cx="624548" cy="624548"/>
          </a:xfrm>
          <a:prstGeom prst="rect">
            <a:avLst/>
          </a:prstGeom>
        </p:spPr>
      </p:pic>
      <p:sp>
        <p:nvSpPr>
          <p:cNvPr id="15" name="Text Box 9">
            <a:extLst>
              <a:ext uri="{FF2B5EF4-FFF2-40B4-BE49-F238E27FC236}">
                <a16:creationId xmlns:a16="http://schemas.microsoft.com/office/drawing/2014/main" id="{2FDBE6C5-C6A8-4DDA-ACAB-6C06FBC3C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4121785"/>
            <a:ext cx="17443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4. Aplicação alargada do regime do justo impedimento</a:t>
            </a:r>
          </a:p>
        </p:txBody>
      </p:sp>
      <p:sp>
        <p:nvSpPr>
          <p:cNvPr id="16" name="Text Box 9">
            <a:extLst>
              <a:ext uri="{FF2B5EF4-FFF2-40B4-BE49-F238E27FC236}">
                <a16:creationId xmlns:a16="http://schemas.microsoft.com/office/drawing/2014/main" id="{95A4C117-A4E4-4F9E-A2B0-FE0180F8E5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4121785"/>
            <a:ext cx="482453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Aplicação do </a:t>
            </a:r>
            <a:r>
              <a:rPr lang="pt-PT" altLang="pt-PT" sz="1600" b="1" dirty="0"/>
              <a:t>regime do justo impedimento </a:t>
            </a:r>
            <a:r>
              <a:rPr lang="pt-PT" altLang="pt-PT" sz="1600" dirty="0"/>
              <a:t>para contribuintes ou contabilistas certificados em situação de:</a:t>
            </a:r>
          </a:p>
          <a:p>
            <a:endParaRPr lang="pt-PT" altLang="pt-P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altLang="pt-PT" sz="1600" dirty="0"/>
              <a:t>infeção ou isolamento profilático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altLang="pt-P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altLang="pt-PT" sz="1600" dirty="0"/>
              <a:t>isolamento por fixação de cerca sanitária</a:t>
            </a:r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id="{A7A9FDDA-E6AB-41EF-BC3C-DE5D32D14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4121785"/>
            <a:ext cx="167233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Despachos n.ºs 104/2020-XXII e 129/2020-XXII do SEAF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7F18B7C-C956-451E-AEE9-FFE230107D4A}"/>
              </a:ext>
            </a:extLst>
          </p:cNvPr>
          <p:cNvSpPr txBox="1"/>
          <p:nvPr/>
        </p:nvSpPr>
        <p:spPr>
          <a:xfrm>
            <a:off x="539552" y="6453336"/>
            <a:ext cx="8153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altLang="pt-PT" sz="1200" baseline="30000" dirty="0"/>
              <a:t>1</a:t>
            </a:r>
            <a:r>
              <a:rPr lang="pt-PT" sz="1200" b="0" dirty="0">
                <a:latin typeface="Arial "/>
              </a:rPr>
              <a:t>PEC – Pagamento Especial por Conta | </a:t>
            </a:r>
            <a:r>
              <a:rPr lang="pt-PT" altLang="pt-PT" sz="1200" baseline="30000" dirty="0"/>
              <a:t>2</a:t>
            </a:r>
            <a:r>
              <a:rPr lang="pt-PT" sz="1200" b="0" dirty="0">
                <a:latin typeface="Arial "/>
              </a:rPr>
              <a:t>PPC – Pagamento Por Conta | </a:t>
            </a:r>
            <a:r>
              <a:rPr lang="pt-PT" altLang="pt-PT" sz="1200" baseline="30000" dirty="0"/>
              <a:t>3</a:t>
            </a:r>
            <a:r>
              <a:rPr lang="pt-PT" sz="1200" b="0" dirty="0">
                <a:latin typeface="Arial "/>
              </a:rPr>
              <a:t>PAC – Pagamento Adicional por Conta</a:t>
            </a:r>
          </a:p>
        </p:txBody>
      </p:sp>
    </p:spTree>
    <p:extLst>
      <p:ext uri="{BB962C8B-B14F-4D97-AF65-F5344CB8AC3E}">
        <p14:creationId xmlns:p14="http://schemas.microsoft.com/office/powerpoint/2010/main" val="168772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AC0974CA-D974-4949-9C4C-8361F62B3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" y="260648"/>
            <a:ext cx="68569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Adaptação do calendário fiscal, simplificação e flexibilidade no cumprimento de obrigações (2/3)</a:t>
            </a:r>
            <a:endParaRPr lang="pt-PT" sz="2400" b="0" dirty="0">
              <a:ln w="0"/>
              <a:highlight>
                <a:srgbClr val="FFFF00"/>
              </a:highligh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EFE9DBBC-7210-40B1-9864-0D4E6D0C2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9DEB7D83-F102-4F51-ACFA-DD9F6F146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BBAA85CC-7B76-4665-9F68-EF9FF6E09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4D1D2651-D6D1-49FE-A126-5EAF84802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142124"/>
            <a:ext cx="4824536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Declarações periódicas de Fevereiro (a submeter dia 17 de abril*) podem ser </a:t>
            </a:r>
            <a:r>
              <a:rPr lang="pt-PT" altLang="pt-PT" sz="1600" b="1" dirty="0"/>
              <a:t>calculadas através dos dados do e-fatura</a:t>
            </a:r>
          </a:p>
          <a:p>
            <a:endParaRPr lang="pt-PT" altLang="pt-PT" sz="1600" b="1" dirty="0"/>
          </a:p>
          <a:p>
            <a:r>
              <a:rPr lang="pt-PT" altLang="pt-PT" sz="1600" dirty="0"/>
              <a:t>Procedimento aplicável a empresas com até </a:t>
            </a:r>
            <a:r>
              <a:rPr lang="pt-PT" altLang="pt-PT" sz="1600" b="1" dirty="0"/>
              <a:t>10M€ de faturação </a:t>
            </a:r>
            <a:r>
              <a:rPr lang="pt-PT" altLang="pt-PT" sz="1600" dirty="0"/>
              <a:t>em 2018 ou com </a:t>
            </a:r>
            <a:r>
              <a:rPr lang="pt-PT" altLang="pt-PT" sz="1600" b="1" dirty="0"/>
              <a:t>início de atividade </a:t>
            </a:r>
            <a:r>
              <a:rPr lang="pt-PT" altLang="pt-PT" sz="1600" dirty="0"/>
              <a:t>em 2019.</a:t>
            </a:r>
          </a:p>
          <a:p>
            <a:endParaRPr lang="pt-PT" altLang="pt-PT" sz="1600" b="1" dirty="0"/>
          </a:p>
          <a:p>
            <a:endParaRPr lang="pt-PT" altLang="pt-PT" sz="1600" b="1" dirty="0"/>
          </a:p>
          <a:p>
            <a:endParaRPr lang="pt-PT" altLang="pt-PT" sz="1600" b="1" dirty="0"/>
          </a:p>
          <a:p>
            <a:r>
              <a:rPr lang="pt-PT" altLang="pt-PT" sz="1600" b="1" dirty="0"/>
              <a:t>Faturas em PDF </a:t>
            </a:r>
            <a:r>
              <a:rPr lang="pt-PT" altLang="pt-PT" sz="1600" dirty="0"/>
              <a:t>serão aceites e consideradas </a:t>
            </a:r>
            <a:r>
              <a:rPr lang="pt-PT" altLang="pt-PT" sz="1600" b="1" dirty="0"/>
              <a:t>faturas eletrónicas </a:t>
            </a:r>
            <a:r>
              <a:rPr lang="pt-PT" altLang="pt-PT" sz="1600" dirty="0"/>
              <a:t>durante abril, maio e junho</a:t>
            </a:r>
          </a:p>
          <a:p>
            <a:endParaRPr lang="pt-PT" altLang="pt-PT" sz="1600" dirty="0"/>
          </a:p>
          <a:p>
            <a:endParaRPr lang="pt-PT" altLang="pt-PT" sz="1600" dirty="0"/>
          </a:p>
          <a:p>
            <a:endParaRPr lang="pt-PT" altLang="pt-PT" sz="1600" dirty="0"/>
          </a:p>
        </p:txBody>
      </p:sp>
      <p:sp>
        <p:nvSpPr>
          <p:cNvPr id="19" name="Text Box 9">
            <a:extLst>
              <a:ext uri="{FF2B5EF4-FFF2-40B4-BE49-F238E27FC236}">
                <a16:creationId xmlns:a16="http://schemas.microsoft.com/office/drawing/2014/main" id="{BA9BCFF2-DE55-4B7E-8FF1-D09D746E7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3" y="2148245"/>
            <a:ext cx="160536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Despachos n.ºs 129/2020-XXII e 141/2020-XXII* do SEAF</a:t>
            </a:r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06935BE8-B071-46DC-93C1-5442588E4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132856"/>
            <a:ext cx="196036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5. Preenchimento da declaração periódica do IVA via e-fatura</a:t>
            </a:r>
            <a:endParaRPr lang="pt-PT" altLang="pt-PT" sz="1600" b="1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pic>
        <p:nvPicPr>
          <p:cNvPr id="14" name="Graphic 13" descr="Daily calendar">
            <a:extLst>
              <a:ext uri="{FF2B5EF4-FFF2-40B4-BE49-F238E27FC236}">
                <a16:creationId xmlns:a16="http://schemas.microsoft.com/office/drawing/2014/main" id="{29480908-500E-4CD5-932C-F5DC4F6E7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24736" y="1196752"/>
            <a:ext cx="624548" cy="624548"/>
          </a:xfrm>
          <a:prstGeom prst="rect">
            <a:avLst/>
          </a:prstGeom>
        </p:spPr>
      </p:pic>
      <p:cxnSp>
        <p:nvCxnSpPr>
          <p:cNvPr id="10" name="Straight Connector 21">
            <a:extLst>
              <a:ext uri="{FF2B5EF4-FFF2-40B4-BE49-F238E27FC236}">
                <a16:creationId xmlns:a16="http://schemas.microsoft.com/office/drawing/2014/main" id="{13061441-2559-4110-AE75-6A28BCE2E85B}"/>
              </a:ext>
            </a:extLst>
          </p:cNvPr>
          <p:cNvCxnSpPr/>
          <p:nvPr/>
        </p:nvCxnSpPr>
        <p:spPr bwMode="auto">
          <a:xfrm>
            <a:off x="230331" y="4151067"/>
            <a:ext cx="8683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 Box 9">
            <a:extLst>
              <a:ext uri="{FF2B5EF4-FFF2-40B4-BE49-F238E27FC236}">
                <a16:creationId xmlns:a16="http://schemas.microsoft.com/office/drawing/2014/main" id="{8F3D622B-B657-4C44-9A79-872AAE18B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356" y="4586303"/>
            <a:ext cx="20323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6. Admissibilidade</a:t>
            </a:r>
          </a:p>
          <a:p>
            <a:r>
              <a:rPr lang="pt-PT" altLang="pt-PT" sz="1600" b="1" dirty="0">
                <a:solidFill>
                  <a:srgbClr val="0070C0"/>
                </a:solidFill>
              </a:rPr>
              <a:t>de faturas em PDF </a:t>
            </a:r>
            <a:endParaRPr lang="pt-PT" altLang="pt-PT" sz="1600" b="1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CF2965E2-64DE-4BA2-8F52-E42A3A65F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8839" y="4572686"/>
            <a:ext cx="15283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 n.ºs 129/2020-XXII do SEAF</a:t>
            </a:r>
          </a:p>
        </p:txBody>
      </p:sp>
    </p:spTree>
    <p:extLst>
      <p:ext uri="{BB962C8B-B14F-4D97-AF65-F5344CB8AC3E}">
        <p14:creationId xmlns:p14="http://schemas.microsoft.com/office/powerpoint/2010/main" val="3385962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AC0974CA-D974-4949-9C4C-8361F62B3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" y="260648"/>
            <a:ext cx="68569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Adaptação do calendário fiscal, simplificação e flexibilidade no cumprimento de obrigações (3/3)</a:t>
            </a:r>
            <a:endParaRPr lang="pt-PT" sz="2400" b="0" dirty="0">
              <a:ln w="0"/>
              <a:highlight>
                <a:srgbClr val="FFFF00"/>
              </a:highligh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EFE9DBBC-7210-40B1-9864-0D4E6D0C2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9DEB7D83-F102-4F51-ACFA-DD9F6F146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BBAA85CC-7B76-4665-9F68-EF9FF6E09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EC1095EE-1368-48F8-BAD0-24B17BF0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060848"/>
            <a:ext cx="17443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7. Flexibilização das regras relativas às estampilhas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3BBA4F36-8B96-456C-892F-85705FA14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060848"/>
            <a:ext cx="4824536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1ª estampilha de 2020 é </a:t>
            </a:r>
            <a:r>
              <a:rPr lang="pt-PT" altLang="pt-PT" sz="1600" b="1" dirty="0"/>
              <a:t>válida até 31/dez/2020</a:t>
            </a:r>
            <a:r>
              <a:rPr lang="pt-PT" altLang="pt-PT" sz="1600" dirty="0"/>
              <a:t> para introdução no consumo e venda de cigarros</a:t>
            </a:r>
          </a:p>
          <a:p>
            <a:endParaRPr lang="pt-PT" altLang="pt-PT" sz="1600" dirty="0"/>
          </a:p>
          <a:p>
            <a:r>
              <a:rPr lang="pt-PT" altLang="pt-PT" sz="1600" dirty="0"/>
              <a:t>1ª estampilha de 2020 é </a:t>
            </a:r>
            <a:r>
              <a:rPr lang="pt-PT" altLang="pt-PT" sz="1600" b="1" dirty="0"/>
              <a:t>válida até 31/dez/2020</a:t>
            </a:r>
            <a:r>
              <a:rPr lang="pt-PT" altLang="pt-PT" sz="1600" dirty="0"/>
              <a:t> para introdução no consumo de outros produtos sujeitos a Imposto sobre o Tabaco</a:t>
            </a:r>
          </a:p>
          <a:p>
            <a:endParaRPr lang="pt-PT" altLang="pt-PT" sz="1600" dirty="0"/>
          </a:p>
          <a:p>
            <a:r>
              <a:rPr lang="pt-PT" altLang="pt-PT" sz="1600" dirty="0"/>
              <a:t>2ª estampilha de 2019 é </a:t>
            </a:r>
            <a:r>
              <a:rPr lang="pt-PT" altLang="pt-PT" sz="1600" b="1" dirty="0"/>
              <a:t>válida até 31/dez/2020 </a:t>
            </a:r>
            <a:r>
              <a:rPr lang="pt-PT" altLang="pt-PT" sz="1600" dirty="0"/>
              <a:t>para venda de cigarros</a:t>
            </a:r>
          </a:p>
          <a:p>
            <a:endParaRPr lang="pt-PT" altLang="pt-PT" sz="1600" dirty="0"/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8D32879C-3507-4B79-BAFD-02FBF4E40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060848"/>
            <a:ext cx="16723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Portaria n.º 350/2020</a:t>
            </a:r>
          </a:p>
        </p:txBody>
      </p:sp>
      <p:pic>
        <p:nvPicPr>
          <p:cNvPr id="14" name="Graphic 13" descr="Daily calendar">
            <a:extLst>
              <a:ext uri="{FF2B5EF4-FFF2-40B4-BE49-F238E27FC236}">
                <a16:creationId xmlns:a16="http://schemas.microsoft.com/office/drawing/2014/main" id="{29480908-500E-4CD5-932C-F5DC4F6E7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24736" y="1196752"/>
            <a:ext cx="624548" cy="624548"/>
          </a:xfrm>
          <a:prstGeom prst="rect">
            <a:avLst/>
          </a:prstGeom>
        </p:spPr>
      </p:pic>
      <p:sp>
        <p:nvSpPr>
          <p:cNvPr id="15" name="Text Box 9">
            <a:extLst>
              <a:ext uri="{FF2B5EF4-FFF2-40B4-BE49-F238E27FC236}">
                <a16:creationId xmlns:a16="http://schemas.microsoft.com/office/drawing/2014/main" id="{D0249C7E-7A27-4B1E-AAE3-FAD53A70A8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4656038"/>
            <a:ext cx="17443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8. Adiamento da entrada em vigor da nova DMIS</a:t>
            </a:r>
          </a:p>
        </p:txBody>
      </p:sp>
      <p:sp>
        <p:nvSpPr>
          <p:cNvPr id="16" name="Text Box 9">
            <a:extLst>
              <a:ext uri="{FF2B5EF4-FFF2-40B4-BE49-F238E27FC236}">
                <a16:creationId xmlns:a16="http://schemas.microsoft.com/office/drawing/2014/main" id="{2720F2C0-3EE3-4E49-90CE-AC9DC8AB6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1888" y="4656038"/>
            <a:ext cx="482453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Adiamento do prazo de entrada em vigor </a:t>
            </a:r>
            <a:r>
              <a:rPr lang="pt-PT" altLang="pt-PT" sz="1600" dirty="0"/>
              <a:t>do novo modelo da Declaração Mensal de Imposto do Selo </a:t>
            </a:r>
            <a:r>
              <a:rPr lang="pt-PT" altLang="pt-PT" sz="1600" b="1" dirty="0"/>
              <a:t>para 1/</a:t>
            </a:r>
            <a:r>
              <a:rPr lang="pt-PT" altLang="pt-PT" sz="1600" b="1" dirty="0" err="1"/>
              <a:t>jan</a:t>
            </a:r>
            <a:r>
              <a:rPr lang="pt-PT" altLang="pt-PT" sz="1600" b="1" dirty="0"/>
              <a:t>/2021</a:t>
            </a:r>
            <a:r>
              <a:rPr lang="pt-PT" altLang="pt-PT" sz="1600" dirty="0"/>
              <a:t> e recuperação do modelo antigo para vigorar durante 2020</a:t>
            </a:r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id="{6C3928B1-18CE-447D-8052-8F58340D1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4456" y="4656038"/>
            <a:ext cx="1672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 n.º 121/2020-XXII do SEAF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6DE90BB-AE6F-4586-90CA-CBDFE8D8021B}"/>
              </a:ext>
            </a:extLst>
          </p:cNvPr>
          <p:cNvCxnSpPr/>
          <p:nvPr/>
        </p:nvCxnSpPr>
        <p:spPr bwMode="auto">
          <a:xfrm>
            <a:off x="153286" y="4509120"/>
            <a:ext cx="8683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2690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FB6A5D82-3F24-4832-9C2A-AAEF339C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" y="260648"/>
            <a:ext cx="60809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Apoio fiscal ao reforço do SNS e ao combate ao COVID-19 (1/4)</a:t>
            </a: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A8CCD536-2643-4761-AC91-C8E85C136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C68B5E16-A31F-40F8-BA0F-3E34A871A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4386EFF9-8D4F-48CF-AEAC-981A27336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pic>
        <p:nvPicPr>
          <p:cNvPr id="6" name="Graphic 5" descr="Heart with pulse">
            <a:extLst>
              <a:ext uri="{FF2B5EF4-FFF2-40B4-BE49-F238E27FC236}">
                <a16:creationId xmlns:a16="http://schemas.microsoft.com/office/drawing/2014/main" id="{F14E1E8C-5BCC-4C52-8432-3FB04C72B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93509" y="1196752"/>
            <a:ext cx="687003" cy="687003"/>
          </a:xfrm>
          <a:prstGeom prst="rect">
            <a:avLst/>
          </a:prstGeom>
        </p:spPr>
      </p:pic>
      <p:sp>
        <p:nvSpPr>
          <p:cNvPr id="7" name="Text Box 9">
            <a:extLst>
              <a:ext uri="{FF2B5EF4-FFF2-40B4-BE49-F238E27FC236}">
                <a16:creationId xmlns:a16="http://schemas.microsoft.com/office/drawing/2014/main" id="{79E206A5-9FA3-488B-888D-3BF6DFD67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060848"/>
            <a:ext cx="188836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9. Alargamento da isenção de IVA das doações de bens para o combate ao COVID-19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E7CC55B0-4A88-451B-8FD3-98607D9C1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060848"/>
            <a:ext cx="453650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Alargamento da </a:t>
            </a:r>
            <a:r>
              <a:rPr lang="pt-PT" altLang="pt-PT" sz="1600" b="1" dirty="0"/>
              <a:t>isenção de IVA </a:t>
            </a:r>
            <a:r>
              <a:rPr lang="pt-PT" altLang="pt-PT" sz="1600" dirty="0"/>
              <a:t>às </a:t>
            </a:r>
            <a:r>
              <a:rPr lang="pt-PT" altLang="pt-PT" sz="1600" b="1" dirty="0"/>
              <a:t>doações </a:t>
            </a:r>
            <a:r>
              <a:rPr lang="pt-PT" altLang="pt-PT" sz="1600" dirty="0"/>
              <a:t>de bens colocados à disposição daqueles que se encontrem a receber cuidados de saúde</a:t>
            </a:r>
            <a:r>
              <a:rPr lang="pt-PT" altLang="pt-PT" sz="1600" b="1" dirty="0"/>
              <a:t> </a:t>
            </a:r>
            <a:r>
              <a:rPr lang="pt-PT" altLang="pt-PT" sz="1600" dirty="0"/>
              <a:t>relacionados com o </a:t>
            </a:r>
            <a:r>
              <a:rPr lang="pt-PT" altLang="pt-PT" sz="1600" b="1" dirty="0"/>
              <a:t>COVID-19 </a:t>
            </a:r>
            <a:r>
              <a:rPr lang="pt-PT" altLang="pt-PT" sz="1600" dirty="0"/>
              <a:t>através das seguintes entidades: Estado, IPSS e </a:t>
            </a:r>
            <a:r>
              <a:rPr lang="pt-PT" altLang="pt-PT" sz="1600" dirty="0" err="1"/>
              <a:t>ONGs</a:t>
            </a:r>
            <a:r>
              <a:rPr lang="pt-PT" altLang="pt-PT" sz="1600" dirty="0"/>
              <a:t> sem fins lucrativos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C937AC99-7DC4-4846-B2D6-E2ECEFB1A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060848"/>
            <a:ext cx="1672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 n.º 122/2020-XXII, do SEAF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90A29E1-8944-46AF-8E39-36847FCE5AE0}"/>
              </a:ext>
            </a:extLst>
          </p:cNvPr>
          <p:cNvCxnSpPr/>
          <p:nvPr/>
        </p:nvCxnSpPr>
        <p:spPr bwMode="auto">
          <a:xfrm>
            <a:off x="153286" y="3965863"/>
            <a:ext cx="8683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 Box 9">
            <a:extLst>
              <a:ext uri="{FF2B5EF4-FFF2-40B4-BE49-F238E27FC236}">
                <a16:creationId xmlns:a16="http://schemas.microsoft.com/office/drawing/2014/main" id="{6D027F26-10F3-423C-95A2-5D75265A7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4103201"/>
            <a:ext cx="174434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10. Aplicação da franquia aduaneira e da isenção de IVA aos organismos envolvidos no combate ao COVID-19</a:t>
            </a: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7812BA23-083C-4107-9FDA-1F0F9A1C3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4103201"/>
            <a:ext cx="4608512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Aplicação da franquia aduaneira </a:t>
            </a:r>
            <a:r>
              <a:rPr lang="pt-PT" altLang="pt-PT" sz="1600" dirty="0"/>
              <a:t>e da </a:t>
            </a:r>
            <a:r>
              <a:rPr lang="pt-PT" altLang="pt-PT" sz="1600" b="1" dirty="0"/>
              <a:t>isenção de IVA </a:t>
            </a:r>
            <a:r>
              <a:rPr lang="pt-PT" altLang="pt-PT" sz="1600" dirty="0"/>
              <a:t>ao Estado, às instituições do SNS e a entidades com fins caritativos ou filantrópicos</a:t>
            </a:r>
          </a:p>
          <a:p>
            <a:endParaRPr lang="pt-PT" altLang="pt-PT" sz="1600" dirty="0"/>
          </a:p>
          <a:p>
            <a:r>
              <a:rPr lang="pt-PT" altLang="pt-PT" sz="1600" dirty="0"/>
              <a:t>Aplicação das mesmas condições a </a:t>
            </a:r>
            <a:r>
              <a:rPr lang="pt-PT" altLang="pt-PT" sz="1600" b="1" dirty="0"/>
              <a:t>instituições do setor privado ou social </a:t>
            </a:r>
            <a:r>
              <a:rPr lang="pt-PT" altLang="pt-PT" sz="1600" dirty="0"/>
              <a:t>inseridas no </a:t>
            </a:r>
            <a:r>
              <a:rPr lang="pt-PT" altLang="pt-PT" sz="1600" b="1" dirty="0"/>
              <a:t>plano de combate </a:t>
            </a:r>
            <a:r>
              <a:rPr lang="pt-PT" altLang="pt-PT" sz="1600" dirty="0"/>
              <a:t>ao COVID-19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F39F3D8A-8815-4795-ADF6-75FAFBB47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4103201"/>
            <a:ext cx="1672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 n.º 139/2020-XXII, do SEAF</a:t>
            </a:r>
          </a:p>
        </p:txBody>
      </p:sp>
    </p:spTree>
    <p:extLst>
      <p:ext uri="{BB962C8B-B14F-4D97-AF65-F5344CB8AC3E}">
        <p14:creationId xmlns:p14="http://schemas.microsoft.com/office/powerpoint/2010/main" val="1041133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FB6A5D82-3F24-4832-9C2A-AAEF339C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" y="260648"/>
            <a:ext cx="60809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Apoio fiscal ao reforço do SNS e ao combate ao COVID-19 (2/4)</a:t>
            </a:r>
            <a:endParaRPr lang="pt-PT" sz="2400" b="0" dirty="0">
              <a:ln w="0"/>
              <a:highlight>
                <a:srgbClr val="FFFF00"/>
              </a:highligh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A8CCD536-2643-4761-AC91-C8E85C136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C68B5E16-A31F-40F8-BA0F-3E34A871A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4386EFF9-8D4F-48CF-AEAC-981A27336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pic>
        <p:nvPicPr>
          <p:cNvPr id="6" name="Graphic 5" descr="Heart with pulse">
            <a:extLst>
              <a:ext uri="{FF2B5EF4-FFF2-40B4-BE49-F238E27FC236}">
                <a16:creationId xmlns:a16="http://schemas.microsoft.com/office/drawing/2014/main" id="{F14E1E8C-5BCC-4C52-8432-3FB04C72B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93509" y="1196752"/>
            <a:ext cx="687003" cy="687003"/>
          </a:xfrm>
          <a:prstGeom prst="rect">
            <a:avLst/>
          </a:prstGeom>
        </p:spPr>
      </p:pic>
      <p:sp>
        <p:nvSpPr>
          <p:cNvPr id="7" name="Text Box 9">
            <a:extLst>
              <a:ext uri="{FF2B5EF4-FFF2-40B4-BE49-F238E27FC236}">
                <a16:creationId xmlns:a16="http://schemas.microsoft.com/office/drawing/2014/main" id="{79E206A5-9FA3-488B-888D-3BF6DFD67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060848"/>
            <a:ext cx="181635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11. Agilização de procedimentos relativos à produção e armazenagem de álcool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E7CC55B0-4A88-451B-8FD3-98607D9C1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060848"/>
            <a:ext cx="468052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Autorização </a:t>
            </a:r>
            <a:r>
              <a:rPr lang="pt-PT" altLang="pt-PT" sz="1600" dirty="0"/>
              <a:t>para </a:t>
            </a:r>
            <a:r>
              <a:rPr lang="pt-PT" altLang="pt-PT" sz="1600" b="1" dirty="0"/>
              <a:t>realização de operações </a:t>
            </a:r>
            <a:r>
              <a:rPr lang="pt-PT" altLang="pt-PT" sz="1600" dirty="0"/>
              <a:t>de produção e armazenagem de álcool </a:t>
            </a:r>
            <a:r>
              <a:rPr lang="pt-PT" altLang="pt-PT" sz="1600" b="1" dirty="0"/>
              <a:t>fora de um entreposto fiscal </a:t>
            </a:r>
            <a:r>
              <a:rPr lang="pt-PT" altLang="pt-PT" sz="1600" dirty="0"/>
              <a:t>ou em local certificado para essas operações para outros produtos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C937AC99-7DC4-4846-B2D6-E2ECEFB1A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060848"/>
            <a:ext cx="167233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Portaria conjunta n.º 89/2020, do SEAE, SEAF e SES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90A29E1-8944-46AF-8E39-36847FCE5AE0}"/>
              </a:ext>
            </a:extLst>
          </p:cNvPr>
          <p:cNvCxnSpPr/>
          <p:nvPr/>
        </p:nvCxnSpPr>
        <p:spPr bwMode="auto">
          <a:xfrm>
            <a:off x="153286" y="3965863"/>
            <a:ext cx="8683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 Box 9">
            <a:extLst>
              <a:ext uri="{FF2B5EF4-FFF2-40B4-BE49-F238E27FC236}">
                <a16:creationId xmlns:a16="http://schemas.microsoft.com/office/drawing/2014/main" id="{6D027F26-10F3-423C-95A2-5D75265A7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4103201"/>
            <a:ext cx="196036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12. Flexibilização das regras de embalagem e rotulagem de álcool</a:t>
            </a: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7812BA23-083C-4107-9FDA-1F0F9A1C3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4103201"/>
            <a:ext cx="446449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Flexibilização </a:t>
            </a:r>
            <a:r>
              <a:rPr lang="pt-PT" altLang="pt-PT" sz="1600" dirty="0"/>
              <a:t>das </a:t>
            </a:r>
            <a:r>
              <a:rPr lang="pt-PT" altLang="pt-PT" sz="1600" b="1" dirty="0"/>
              <a:t>regras </a:t>
            </a:r>
            <a:r>
              <a:rPr lang="pt-PT" altLang="pt-PT" sz="1600" dirty="0"/>
              <a:t>de </a:t>
            </a:r>
            <a:r>
              <a:rPr lang="pt-PT" altLang="pt-PT" sz="1600" b="1" dirty="0"/>
              <a:t>embalagem, rotulagem e comercialização </a:t>
            </a:r>
            <a:r>
              <a:rPr lang="pt-PT" altLang="pt-PT" sz="1600" dirty="0"/>
              <a:t>de álcool, desde que garantida a rotulagem adequada em função dos riscos do produto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F39F3D8A-8815-4795-ADF6-75FAFBB47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4103201"/>
            <a:ext cx="167233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Portaria conjunta n.º 89/2020, do SEAE, SEAF e SES</a:t>
            </a:r>
          </a:p>
        </p:txBody>
      </p:sp>
    </p:spTree>
    <p:extLst>
      <p:ext uri="{BB962C8B-B14F-4D97-AF65-F5344CB8AC3E}">
        <p14:creationId xmlns:p14="http://schemas.microsoft.com/office/powerpoint/2010/main" val="2146652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FB6A5D82-3F24-4832-9C2A-AAEF339C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52" y="260648"/>
            <a:ext cx="60809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PT" sz="2400" b="0" dirty="0">
                <a:ln w="0"/>
                <a:ea typeface="Verdana" panose="020B0604030504040204" pitchFamily="34" charset="0"/>
                <a:cs typeface="Verdana" panose="020B0604030504040204" pitchFamily="34" charset="0"/>
              </a:rPr>
              <a:t>Apoio fiscal ao reforço do SNS e ao combate ao COVID-19 (3/4)</a:t>
            </a:r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A8CCD536-2643-4761-AC91-C8E85C136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1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Medida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C68B5E16-A31F-40F8-BA0F-3E34A871A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Descrição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4386EFF9-8D4F-48CF-AEAC-981A27336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1653306"/>
            <a:ext cx="13843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Diploma</a:t>
            </a:r>
          </a:p>
        </p:txBody>
      </p:sp>
      <p:pic>
        <p:nvPicPr>
          <p:cNvPr id="6" name="Graphic 5" descr="Heart with pulse">
            <a:extLst>
              <a:ext uri="{FF2B5EF4-FFF2-40B4-BE49-F238E27FC236}">
                <a16:creationId xmlns:a16="http://schemas.microsoft.com/office/drawing/2014/main" id="{F14E1E8C-5BCC-4C52-8432-3FB04C72B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93509" y="1196752"/>
            <a:ext cx="687003" cy="687003"/>
          </a:xfrm>
          <a:prstGeom prst="rect">
            <a:avLst/>
          </a:prstGeom>
        </p:spPr>
      </p:pic>
      <p:sp>
        <p:nvSpPr>
          <p:cNvPr id="7" name="Text Box 9">
            <a:extLst>
              <a:ext uri="{FF2B5EF4-FFF2-40B4-BE49-F238E27FC236}">
                <a16:creationId xmlns:a16="http://schemas.microsoft.com/office/drawing/2014/main" id="{79E206A5-9FA3-488B-888D-3BF6DFD67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2060848"/>
            <a:ext cx="167233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13. Aprovação de processo excecional de desnaturação </a:t>
            </a:r>
            <a:br>
              <a:rPr lang="pt-PT" altLang="pt-PT" sz="1600" b="1" dirty="0">
                <a:solidFill>
                  <a:srgbClr val="0070C0"/>
                </a:solidFill>
              </a:rPr>
            </a:br>
            <a:r>
              <a:rPr lang="pt-PT" altLang="pt-PT" sz="1600" b="1" dirty="0">
                <a:solidFill>
                  <a:srgbClr val="0070C0"/>
                </a:solidFill>
              </a:rPr>
              <a:t>de álcool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E7CC55B0-4A88-451B-8FD3-98607D9C1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060848"/>
            <a:ext cx="468052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Autorização de desnaturação </a:t>
            </a:r>
            <a:r>
              <a:rPr lang="pt-PT" altLang="pt-PT" sz="1600" dirty="0"/>
              <a:t>de álcool através de processo diverso do legalmente previsto, desde que previamente autorizado pela estância aduaneira competente</a:t>
            </a:r>
          </a:p>
          <a:p>
            <a:endParaRPr lang="pt-PT" altLang="pt-PT" sz="1600" dirty="0"/>
          </a:p>
          <a:p>
            <a:r>
              <a:rPr lang="pt-PT" altLang="pt-PT" sz="1600" b="1" dirty="0"/>
              <a:t>Autorização para não-desnaturação </a:t>
            </a:r>
            <a:r>
              <a:rPr lang="pt-PT" altLang="pt-PT" sz="1600" dirty="0"/>
              <a:t>do álcool, </a:t>
            </a:r>
            <a:r>
              <a:rPr lang="pt-PT" altLang="pt-PT" sz="1600" b="1" dirty="0"/>
              <a:t>em caso de rutura de mercado</a:t>
            </a:r>
            <a:r>
              <a:rPr lang="pt-PT" altLang="pt-PT" sz="1600" dirty="0"/>
              <a:t>, para fins sanitários, laboratoriais ou industriais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C937AC99-7DC4-4846-B2D6-E2ECEFB1A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060848"/>
            <a:ext cx="167233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Portaria conjunta n.º 89/2020, do SEAE, SEAF e SES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90A29E1-8944-46AF-8E39-36847FCE5AE0}"/>
              </a:ext>
            </a:extLst>
          </p:cNvPr>
          <p:cNvCxnSpPr/>
          <p:nvPr/>
        </p:nvCxnSpPr>
        <p:spPr bwMode="auto">
          <a:xfrm>
            <a:off x="153286" y="4140076"/>
            <a:ext cx="8683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 Box 9">
            <a:extLst>
              <a:ext uri="{FF2B5EF4-FFF2-40B4-BE49-F238E27FC236}">
                <a16:creationId xmlns:a16="http://schemas.microsoft.com/office/drawing/2014/main" id="{6D027F26-10F3-423C-95A2-5D75265A7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60" y="4277414"/>
            <a:ext cx="167233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>
                <a:solidFill>
                  <a:srgbClr val="0070C0"/>
                </a:solidFill>
              </a:rPr>
              <a:t>14. Inclusão do IMM na lista de entidades autorizadas a beneficiar de consignação de 0,5% do IRS</a:t>
            </a: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7812BA23-083C-4107-9FDA-1F0F9A1C3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4277414"/>
            <a:ext cx="446449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b="1" dirty="0"/>
              <a:t>Inclusão </a:t>
            </a:r>
            <a:r>
              <a:rPr lang="pt-PT" altLang="pt-PT" sz="1600" dirty="0"/>
              <a:t>do Instituto de Medicina Molecular João Lobo Antunes (IMM) na lista de entidades autorizadas a </a:t>
            </a:r>
            <a:r>
              <a:rPr lang="pt-PT" altLang="pt-PT" sz="1600" b="1" dirty="0"/>
              <a:t>beneficiar de consignação de 0,5% do IRS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F39F3D8A-8815-4795-ADF6-75FAFBB47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4277414"/>
            <a:ext cx="1672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pt-PT"/>
            </a:defPPr>
            <a:lvl1pPr eaLnBrk="1" hangingPunct="1">
              <a:buSzPct val="125000"/>
              <a:defRPr sz="1400" b="0">
                <a:latin typeface="+mn-lt"/>
                <a:cs typeface="Calibri" panose="020F050202020403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pt-PT" altLang="pt-PT" sz="1600" dirty="0"/>
              <a:t>Despacho n.º 140/2020-XXII, do SEAF</a:t>
            </a:r>
          </a:p>
        </p:txBody>
      </p:sp>
    </p:spTree>
    <p:extLst>
      <p:ext uri="{BB962C8B-B14F-4D97-AF65-F5344CB8AC3E}">
        <p14:creationId xmlns:p14="http://schemas.microsoft.com/office/powerpoint/2010/main" val="3840855368"/>
      </p:ext>
    </p:extLst>
  </p:cSld>
  <p:clrMapOvr>
    <a:masterClrMapping/>
  </p:clrMapOvr>
</p:sld>
</file>

<file path=ppt/theme/theme1.xml><?xml version="1.0" encoding="utf-8"?>
<a:theme xmlns:a="http://schemas.openxmlformats.org/drawingml/2006/main" name="GP_MS_ING">
  <a:themeElements>
    <a:clrScheme name="GP_final_economi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P_final_economi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P_final_econom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769ADDAF-A5BD-43EE-9449-3B8D0970E467}"/>
    </a:ext>
  </a:extLst>
</a:theme>
</file>

<file path=ppt/theme/theme10.xml><?xml version="1.0" encoding="utf-8"?>
<a:theme xmlns:a="http://schemas.openxmlformats.org/drawingml/2006/main" name="1_GP_MS_ING">
  <a:themeElements>
    <a:clrScheme name="GP_final_economi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P_final_economi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P_final_econom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P_final_economi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P_final_economi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769ADDAF-A5BD-43EE-9449-3B8D0970E467}"/>
    </a:ext>
  </a:ext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Modelo de apresentação personalizado">
  <a:themeElements>
    <a:clrScheme name="1_Modelo de apresentaçã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elo de apresentação personaliz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Modelo de apresentaçã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1917DBAB-96C1-4B3F-91FC-0E6A0D96EBAA}"/>
    </a:ext>
  </a:extLst>
</a:theme>
</file>

<file path=ppt/theme/theme3.xml><?xml version="1.0" encoding="utf-8"?>
<a:theme xmlns:a="http://schemas.openxmlformats.org/drawingml/2006/main" name="1_Modelo de apresentação personalizado">
  <a:themeElements>
    <a:clrScheme name="1_Modelo de apresentaçã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elo de apresentação personaliz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Modelo de apresentaçã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1917DBAB-96C1-4B3F-91FC-0E6A0D96EBAA}"/>
    </a:ext>
  </a:extLst>
</a:theme>
</file>

<file path=ppt/theme/theme4.xml><?xml version="1.0" encoding="utf-8"?>
<a:theme xmlns:a="http://schemas.openxmlformats.org/drawingml/2006/main" name="3_Modelo de apresentação personalizado">
  <a:themeElements>
    <a:clrScheme name="1_Modelo de apresentaçã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elo de apresentação personaliz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Modelo de apresentaçã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1917DBAB-96C1-4B3F-91FC-0E6A0D96EBAA}"/>
    </a:ext>
  </a:extLst>
</a:theme>
</file>

<file path=ppt/theme/theme5.xml><?xml version="1.0" encoding="utf-8"?>
<a:theme xmlns:a="http://schemas.openxmlformats.org/drawingml/2006/main" name="4_Modelo de apresentação personalizado">
  <a:themeElements>
    <a:clrScheme name="1_Modelo de apresentaçã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elo de apresentação personaliz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Modelo de apresentaçã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1917DBAB-96C1-4B3F-91FC-0E6A0D96EBAA}"/>
    </a:ext>
  </a:extLst>
</a:theme>
</file>

<file path=ppt/theme/theme6.xml><?xml version="1.0" encoding="utf-8"?>
<a:theme xmlns:a="http://schemas.openxmlformats.org/drawingml/2006/main" name="8_Modelo de apresentação personalizado">
  <a:themeElements>
    <a:clrScheme name="2_Modelo de apresentaçã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Modelo de apresentação personaliz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odelo de apresentaçã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C0E5D847-1CCA-4013-8A09-905807B32741}"/>
    </a:ext>
  </a:extLst>
</a:theme>
</file>

<file path=ppt/theme/theme7.xml><?xml version="1.0" encoding="utf-8"?>
<a:theme xmlns:a="http://schemas.openxmlformats.org/drawingml/2006/main" name="2_Modelo de apresentação personalizado">
  <a:themeElements>
    <a:clrScheme name="2_Modelo de apresentaçã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Modelo de apresentação personaliz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odelo de apresentaçã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C0E5D847-1CCA-4013-8A09-905807B32741}"/>
    </a:ext>
  </a:extLst>
</a:theme>
</file>

<file path=ppt/theme/theme8.xml><?xml version="1.0" encoding="utf-8"?>
<a:theme xmlns:a="http://schemas.openxmlformats.org/drawingml/2006/main" name="5_Modelo de apresentação personalizado">
  <a:themeElements>
    <a:clrScheme name="2_Modelo de apresentaçã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Modelo de apresentação personaliz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odelo de apresentaçã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C0E5D847-1CCA-4013-8A09-905807B32741}"/>
    </a:ext>
  </a:extLst>
</a:theme>
</file>

<file path=ppt/theme/theme9.xml><?xml version="1.0" encoding="utf-8"?>
<a:theme xmlns:a="http://schemas.openxmlformats.org/drawingml/2006/main" name="6_Modelo de apresentação personalizado">
  <a:themeElements>
    <a:clrScheme name="2_Modelo de apresentaçã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Modelo de apresentação personaliz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Modelo de apresentaçã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o de apresentaçã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o de apresentaçã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S ppt [Modo de Compatibilidade]" id="{6470AC14-3C35-413C-9EEF-EA3F2A9A57C2}" vid="{C0E5D847-1CCA-4013-8A09-905807B3274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13712</TotalTime>
  <Words>1342</Words>
  <Application>Microsoft Office PowerPoint</Application>
  <PresentationFormat>Apresentação no Ecrã (4:3)</PresentationFormat>
  <Paragraphs>140</Paragraphs>
  <Slides>12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12</vt:i4>
      </vt:variant>
    </vt:vector>
  </HeadingPairs>
  <TitlesOfParts>
    <vt:vector size="24" baseType="lpstr">
      <vt:lpstr>Arial</vt:lpstr>
      <vt:lpstr>Arial </vt:lpstr>
      <vt:lpstr>GP_MS_ING</vt:lpstr>
      <vt:lpstr>7_Modelo de apresentação personalizado</vt:lpstr>
      <vt:lpstr>1_Modelo de apresentação personalizado</vt:lpstr>
      <vt:lpstr>3_Modelo de apresentação personalizado</vt:lpstr>
      <vt:lpstr>4_Modelo de apresentação personalizado</vt:lpstr>
      <vt:lpstr>8_Modelo de apresentação personalizado</vt:lpstr>
      <vt:lpstr>2_Modelo de apresentação personalizado</vt:lpstr>
      <vt:lpstr>5_Modelo de apresentação personalizado</vt:lpstr>
      <vt:lpstr>6_Modelo de apresentação personalizado</vt:lpstr>
      <vt:lpstr>1_GP_MS_ING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CEGER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GSEAF</dc:creator>
  <cp:lastModifiedBy>João Pereira dos Santos</cp:lastModifiedBy>
  <cp:revision>912</cp:revision>
  <cp:lastPrinted>2020-03-06T15:45:24Z</cp:lastPrinted>
  <dcterms:created xsi:type="dcterms:W3CDTF">2016-01-06T14:08:12Z</dcterms:created>
  <dcterms:modified xsi:type="dcterms:W3CDTF">2020-04-09T10:24:09Z</dcterms:modified>
</cp:coreProperties>
</file>